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83" r:id="rId6"/>
    <p:sldId id="284" r:id="rId7"/>
    <p:sldId id="265" r:id="rId8"/>
    <p:sldId id="266" r:id="rId9"/>
    <p:sldId id="267" r:id="rId10"/>
    <p:sldId id="269" r:id="rId11"/>
    <p:sldId id="285" r:id="rId12"/>
    <p:sldId id="286" r:id="rId13"/>
    <p:sldId id="287" r:id="rId14"/>
    <p:sldId id="271" r:id="rId15"/>
    <p:sldId id="275" r:id="rId16"/>
    <p:sldId id="273" r:id="rId17"/>
    <p:sldId id="282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96" r:id="rId26"/>
    <p:sldId id="300" r:id="rId27"/>
    <p:sldId id="291" r:id="rId28"/>
    <p:sldId id="292" r:id="rId29"/>
    <p:sldId id="293" r:id="rId30"/>
    <p:sldId id="294" r:id="rId31"/>
    <p:sldId id="295" r:id="rId32"/>
    <p:sldId id="301" r:id="rId33"/>
    <p:sldId id="302" r:id="rId34"/>
    <p:sldId id="297" r:id="rId35"/>
    <p:sldId id="298" r:id="rId36"/>
    <p:sldId id="29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2D050"/>
    <a:srgbClr val="FF0000"/>
    <a:srgbClr val="FFD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4D91-E244-2603-5366-129C5273E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32195-2EDB-14AA-C1DF-42FA2AA86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9E20F-8E5A-79AA-A45F-C6C111E9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7B8E3-487E-5BEF-822F-985FB2A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A41F9-EA56-3815-8FAD-BA6AEF73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C9B0-56A1-C6B4-E392-15198934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9B882-ACF7-2306-FDD5-0C8DAECC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EB346-4888-4EED-6BD3-ADB254B0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0B694-337D-AB5B-7F18-2EA4C714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52AF-883B-8F76-A921-44C55471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0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C9211-526F-8FC6-BFB7-1CEE49BCB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24398-2045-6013-2235-74F16613D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BBBA2-CF3B-3AA2-C787-B7060BCA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B338F-9E31-1526-5F56-810E4EA5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47ECE-7A98-A4DE-39CB-922F7071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9D3B-96F6-5C4B-8B9A-E210D27E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C93B6-2329-D7A4-A395-455ADEFDE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99A7-77CD-EAFA-BB21-604E4850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E9D80-BBCA-8C21-19B8-FDADA22D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339D7-34C6-3DFB-F1D8-1071CD34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C060-03E7-90E1-0BB7-FD449CF2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A74D9-18F8-55E8-9A0F-56025CAE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FAB77-3720-16E4-AA31-40E55444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ECBC-1C74-0E16-1651-7C865C9F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EA3-8A91-A899-5F93-9502261B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B82A-C7FA-B3CE-C367-658D1B29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1867-A131-F8CE-DD24-BA2CAA864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4F0F7-82AF-24C3-5D2D-1FFDA6D59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3D136-5271-ADF0-9CD4-336D4B2B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38DB8-A47F-321A-2398-EC659779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3074F-532D-A98D-D6DF-B521E03E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8368-7401-0F72-B362-AE02F9E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02D9D-39F3-A2E0-ED85-8A9FA0C14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90524-7385-D490-E721-70B5C1849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D44F-AE4B-C310-1A47-BB621B68A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4F69B-5AF6-AA52-ACD8-64EB94D87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B9528-6C12-CA78-CECA-EF71575B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C5E91-9702-CB51-9B3E-F42C5E61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E7E1A-C6C3-9216-AD4B-C2F3A216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5E8-4A62-4C1C-CFAC-17506ED7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9A2DC-9F12-7846-8FD8-FA3C45C5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B7FDC-F980-E509-D9CD-27345EAF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86C45-DAB6-C1A2-F942-34C448F8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D434C-B6C1-75E6-2971-7313283F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9CE59-DB03-1167-8061-83FEC5AB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F46A8-60C4-76CD-4FAC-C9C5CD4D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4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2F18-BFBF-2FB6-68DA-4B2894E2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64BD-04D7-7547-A96E-623F8875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06F60-4B35-9BFA-C8AF-D3DF33C9F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2E0EF-E099-BBB6-064A-EC5752E7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0F273-3C93-4BEA-190C-77A7B290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964F2-0156-8229-FFF7-F70F5088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2ACA-F777-BFFF-FF33-DB2FFF65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7EB42D-2FC3-0FDD-360C-CD5FFE140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8D735-DD3E-909B-6B93-6BC8FFFF2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EF236-0223-6C88-1BAF-9CE464FE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C37A7-6E5E-CF47-5D83-A332FA92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3F957-0729-42ED-3C9D-4748522D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478E1-F674-2A3E-9BA0-7C134391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EF01C-6989-7C61-69FA-93F2517F9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4B91E-2134-F3C8-B461-C99BDB444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583E3-5B25-46DD-8FF2-E8687996BA3E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8E15-D6D2-D896-AAB6-4F1CF2B6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7F5CF-BFF7-6667-16CC-A99559BC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F159C-C9F7-4252-86CB-C19D7C2E1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891BFE-0528-4F0B-C841-AECB67D74336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88BF6E-B4F6-FAEE-944F-C42685E60099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639C1-0168-8DF0-5D95-095E2A3E71A5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8A660B-1FA7-D043-8734-4B8E2D25BF89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F8AD7A-F523-DF3E-ECF3-EC1EFF2CC0E6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E52BBDE-90E0-1401-CCA8-C5917DEC9EA5}"/>
              </a:ext>
            </a:extLst>
          </p:cNvPr>
          <p:cNvSpPr/>
          <p:nvPr/>
        </p:nvSpPr>
        <p:spPr>
          <a:xfrm>
            <a:off x="2857876" y="4560118"/>
            <a:ext cx="6103209" cy="144655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</a:rPr>
              <a:t>KARMUKILAN D K</a:t>
            </a:r>
          </a:p>
          <a:p>
            <a:pPr algn="ctr"/>
            <a:r>
              <a:rPr lang="en-US" sz="4400" b="1" dirty="0">
                <a:ln w="0"/>
              </a:rPr>
              <a:t>Deep2Neuron Internship</a:t>
            </a:r>
            <a:endParaRPr lang="en-US" sz="4400" b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846DFF-B9DA-BB9C-38F3-1249F32EAB40}"/>
              </a:ext>
            </a:extLst>
          </p:cNvPr>
          <p:cNvSpPr/>
          <p:nvPr/>
        </p:nvSpPr>
        <p:spPr>
          <a:xfrm>
            <a:off x="2701840" y="2823009"/>
            <a:ext cx="641528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</a:rPr>
              <a:t>CNN RNN &amp; LSTM</a:t>
            </a:r>
          </a:p>
        </p:txBody>
      </p:sp>
      <p:pic>
        <p:nvPicPr>
          <p:cNvPr id="27650" name="Picture 2" descr="Dr.MCET">
            <a:extLst>
              <a:ext uri="{FF2B5EF4-FFF2-40B4-BE49-F238E27FC236}">
                <a16:creationId xmlns:a16="http://schemas.microsoft.com/office/drawing/2014/main" id="{A745514B-38C9-795A-5043-7A3108CE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t="17697" r="8720" b="22501"/>
          <a:stretch/>
        </p:blipFill>
        <p:spPr bwMode="auto">
          <a:xfrm>
            <a:off x="8795395" y="624060"/>
            <a:ext cx="2203282" cy="12385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Therory – Deep2neuron Tech Academy">
            <a:extLst>
              <a:ext uri="{FF2B5EF4-FFF2-40B4-BE49-F238E27FC236}">
                <a16:creationId xmlns:a16="http://schemas.microsoft.com/office/drawing/2014/main" id="{F13856B5-E5E6-B041-E90C-AD252895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11" y="700903"/>
            <a:ext cx="3883753" cy="1084870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4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758919" y="174583"/>
            <a:ext cx="488627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Convolution</a:t>
            </a:r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Layer…</a:t>
            </a:r>
          </a:p>
        </p:txBody>
      </p:sp>
      <p:pic>
        <p:nvPicPr>
          <p:cNvPr id="24580" name="Picture 4" descr="Animation showing how an edge detector filter is applied to the blue channel output.">
            <a:extLst>
              <a:ext uri="{FF2B5EF4-FFF2-40B4-BE49-F238E27FC236}">
                <a16:creationId xmlns:a16="http://schemas.microsoft.com/office/drawing/2014/main" id="{327A6CA7-7A37-5E26-2A68-2D44930D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88" y="142644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91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1105749" y="452722"/>
            <a:ext cx="23823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Striding…</a:t>
            </a:r>
          </a:p>
        </p:txBody>
      </p:sp>
      <p:pic>
        <p:nvPicPr>
          <p:cNvPr id="24578" name="Picture 2" descr="Stride">
            <a:extLst>
              <a:ext uri="{FF2B5EF4-FFF2-40B4-BE49-F238E27FC236}">
                <a16:creationId xmlns:a16="http://schemas.microsoft.com/office/drawing/2014/main" id="{BAB40678-E72B-A603-BEC1-23B0A8865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6" y="177042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62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1013577" y="451989"/>
            <a:ext cx="24625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Padding…</a:t>
            </a:r>
          </a:p>
        </p:txBody>
      </p:sp>
      <p:pic>
        <p:nvPicPr>
          <p:cNvPr id="25602" name="Picture 2" descr="Padding">
            <a:extLst>
              <a:ext uri="{FF2B5EF4-FFF2-40B4-BE49-F238E27FC236}">
                <a16:creationId xmlns:a16="http://schemas.microsoft.com/office/drawing/2014/main" id="{739E4282-3023-38E9-CB0D-D34ACEB8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11427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0" y="343263"/>
            <a:ext cx="119699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How Convolution applied to more than one filter???</a:t>
            </a:r>
          </a:p>
        </p:txBody>
      </p:sp>
      <p:pic>
        <p:nvPicPr>
          <p:cNvPr id="26626" name="Picture 2" descr="Filters">
            <a:extLst>
              <a:ext uri="{FF2B5EF4-FFF2-40B4-BE49-F238E27FC236}">
                <a16:creationId xmlns:a16="http://schemas.microsoft.com/office/drawing/2014/main" id="{EC836BDB-B65C-6A96-E435-419661F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5" y="1427853"/>
            <a:ext cx="9247239" cy="51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1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507278" y="225783"/>
            <a:ext cx="84369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solidFill>
                  <a:srgbClr val="FF6600"/>
                </a:solidFill>
                <a:latin typeface="Roboto" panose="02000000000000000000" pitchFamily="2" charset="0"/>
              </a:rPr>
              <a:t>ReLu</a:t>
            </a:r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Layer –Rectified Linear Unit…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FF74B80-70AF-E24D-9CBC-697A1394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7" y="2466821"/>
            <a:ext cx="475297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D361518-BE14-8FFD-2277-B152F248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84" y="2466821"/>
            <a:ext cx="5928635" cy="313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95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669925" y="604071"/>
            <a:ext cx="3797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Pooling Layer…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04B846C-1808-8880-D8F2-3DA63EF8F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81" y="2190351"/>
            <a:ext cx="8545838" cy="37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893544" y="604071"/>
            <a:ext cx="33505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Pooling Layer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BCC883B-AD1D-1C4F-6449-B1816A74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792973"/>
            <a:ext cx="8572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69ED9-091C-3511-3238-9819E52F7013}"/>
              </a:ext>
            </a:extLst>
          </p:cNvPr>
          <p:cNvSpPr txBox="1"/>
          <p:nvPr/>
        </p:nvSpPr>
        <p:spPr>
          <a:xfrm>
            <a:off x="1649506" y="5277154"/>
            <a:ext cx="9571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The pooling layer uses various filters to identify different parts of the image like </a:t>
            </a:r>
            <a:r>
              <a:rPr lang="en-US" sz="2000" b="1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edges, corners, body, feathers, eyes, and beak.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9730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307521" y="574898"/>
            <a:ext cx="51860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Pooling Layer types…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DA406C8D-AD52-D5CF-CC39-6C7A233EF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2361" r="10591"/>
          <a:stretch/>
        </p:blipFill>
        <p:spPr bwMode="auto">
          <a:xfrm>
            <a:off x="2399361" y="1734629"/>
            <a:ext cx="7732780" cy="46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5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799452" y="509164"/>
            <a:ext cx="9615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How Convolutional Network look so far…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F0391C8-A086-242A-46C6-D8092CB7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2313500"/>
            <a:ext cx="103536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5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802663" y="622152"/>
            <a:ext cx="2951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Flattening…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EEF2ECC-D175-44B7-D868-CC5650DF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48" y="1743791"/>
            <a:ext cx="6710055" cy="409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9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6B75EB-4D37-498A-A1D2-9678A16C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91" y="1319429"/>
            <a:ext cx="8735818" cy="524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5BEBD5-F23D-E28F-6812-E9269121292F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1031D0-778C-54E9-02E9-D5AAD78F5E99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07F59C-61F1-2B6C-D166-EC4D75FE12A4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C27306-647E-E22D-7B75-58B041CABD7F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07678F-489C-9CF0-75D2-C47FF3039F56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53BD29-0275-2176-8F71-D7323F8CA13B}"/>
              </a:ext>
            </a:extLst>
          </p:cNvPr>
          <p:cNvSpPr txBox="1"/>
          <p:nvPr/>
        </p:nvSpPr>
        <p:spPr>
          <a:xfrm>
            <a:off x="737349" y="578221"/>
            <a:ext cx="66025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6600"/>
                </a:solidFill>
              </a:rPr>
              <a:t>HOW NEURAL NETWORK WORKS ???</a:t>
            </a:r>
            <a:endParaRPr lang="en-US" sz="32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3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691415" y="517758"/>
            <a:ext cx="56781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Fully connected Layer…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042BD48-5D65-A0B2-C05F-373473720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1689387"/>
            <a:ext cx="105060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93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691415" y="517758"/>
            <a:ext cx="56781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Fully connected Layer…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40F57D2-7D29-C7DD-0DF0-4D4F55E30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952165"/>
            <a:ext cx="101631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1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691415" y="517758"/>
            <a:ext cx="56781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Fully connected Layer…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606902B-B019-BAA2-842B-CB66CD27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2" y="2170011"/>
            <a:ext cx="10889759" cy="37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2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758614" y="549728"/>
            <a:ext cx="66351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How exactly CNN predicts…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81C335E-8661-2BC2-BA4B-3810ABF6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77" y="2306125"/>
            <a:ext cx="10935345" cy="32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8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C74550-98C8-1D69-36D3-9F0898EE92CF}"/>
              </a:ext>
            </a:extLst>
          </p:cNvPr>
          <p:cNvSpPr/>
          <p:nvPr/>
        </p:nvSpPr>
        <p:spPr>
          <a:xfrm>
            <a:off x="1008650" y="594096"/>
            <a:ext cx="48077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USE CASES OF CNN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3F7127-774B-5C81-8C88-13296041EFC1}"/>
              </a:ext>
            </a:extLst>
          </p:cNvPr>
          <p:cNvCxnSpPr>
            <a:cxnSpLocks/>
          </p:cNvCxnSpPr>
          <p:nvPr/>
        </p:nvCxnSpPr>
        <p:spPr>
          <a:xfrm flipV="1">
            <a:off x="1129519" y="1301982"/>
            <a:ext cx="4686858" cy="28056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508" name="Picture 4">
            <a:extLst>
              <a:ext uri="{FF2B5EF4-FFF2-40B4-BE49-F238E27FC236}">
                <a16:creationId xmlns:a16="http://schemas.microsoft.com/office/drawing/2014/main" id="{9F88A58D-0189-4479-EAAF-902772A9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177302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AD189910-E47F-9B2C-0D01-FC171AB5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988" y="182119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0FBE999A-197D-9DAC-3D9C-5FDC65C2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2" y="406890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791C7AD9-5479-4657-8C8A-BDF3DA94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01" y="412882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83E98B-6900-717A-070C-7BE0E6E1E2E1}"/>
              </a:ext>
            </a:extLst>
          </p:cNvPr>
          <p:cNvSpPr txBox="1"/>
          <p:nvPr/>
        </p:nvSpPr>
        <p:spPr>
          <a:xfrm>
            <a:off x="429161" y="2773697"/>
            <a:ext cx="6607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292929"/>
                </a:solidFill>
                <a:latin typeface="sohne"/>
              </a:rPr>
              <a:t>   </a:t>
            </a:r>
            <a:r>
              <a:rPr lang="en-US" sz="3200" b="1" i="0" dirty="0">
                <a:solidFill>
                  <a:srgbClr val="292929"/>
                </a:solidFill>
                <a:effectLst/>
                <a:latin typeface="sohne"/>
              </a:rPr>
              <a:t>Decoding Facial Recognition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C9D69-E598-440A-BEAB-10B7576357FE}"/>
              </a:ext>
            </a:extLst>
          </p:cNvPr>
          <p:cNvSpPr txBox="1"/>
          <p:nvPr/>
        </p:nvSpPr>
        <p:spPr>
          <a:xfrm>
            <a:off x="7394437" y="2793286"/>
            <a:ext cx="66072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92929"/>
                </a:solidFill>
                <a:effectLst/>
                <a:latin typeface="sohne"/>
              </a:rPr>
              <a:t>Analyzing Documents</a:t>
            </a:r>
          </a:p>
          <a:p>
            <a:br>
              <a:rPr lang="en-US" sz="3200" dirty="0"/>
            </a:b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DFBD3-1BA1-0E8C-BAA6-EF2C3815CBC0}"/>
              </a:ext>
            </a:extLst>
          </p:cNvPr>
          <p:cNvSpPr txBox="1"/>
          <p:nvPr/>
        </p:nvSpPr>
        <p:spPr>
          <a:xfrm>
            <a:off x="1008650" y="5081325"/>
            <a:ext cx="70054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92929"/>
                </a:solidFill>
                <a:effectLst/>
                <a:latin typeface="sohne"/>
              </a:rPr>
              <a:t>Understanding Climate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31D1B-D022-2F46-2BB7-487F43DACF32}"/>
              </a:ext>
            </a:extLst>
          </p:cNvPr>
          <p:cNvSpPr txBox="1"/>
          <p:nvPr/>
        </p:nvSpPr>
        <p:spPr>
          <a:xfrm>
            <a:off x="8315056" y="5076881"/>
            <a:ext cx="7005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92929"/>
                </a:solidFill>
                <a:effectLst/>
                <a:latin typeface="sohne"/>
              </a:rPr>
              <a:t>Advertising</a:t>
            </a:r>
          </a:p>
          <a:p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160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58644A-8DDE-170D-BC35-A92C28E6B3AE}"/>
              </a:ext>
            </a:extLst>
          </p:cNvPr>
          <p:cNvSpPr txBox="1"/>
          <p:nvPr/>
        </p:nvSpPr>
        <p:spPr>
          <a:xfrm>
            <a:off x="632489" y="451837"/>
            <a:ext cx="82285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F6600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sz="3200" dirty="0"/>
              <a:t>What is a Recurrent Neural Network (RNN)?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3C98B-150E-E8ED-9170-064053A17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7" y="1744367"/>
            <a:ext cx="10650826" cy="410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119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58644A-8DDE-170D-BC35-A92C28E6B3AE}"/>
              </a:ext>
            </a:extLst>
          </p:cNvPr>
          <p:cNvSpPr txBox="1"/>
          <p:nvPr/>
        </p:nvSpPr>
        <p:spPr>
          <a:xfrm>
            <a:off x="4431922" y="485950"/>
            <a:ext cx="33281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F6600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sz="3200" dirty="0"/>
              <a:t>RNN Scenarios…</a:t>
            </a:r>
          </a:p>
        </p:txBody>
      </p:sp>
      <p:pic>
        <p:nvPicPr>
          <p:cNvPr id="8194" name="Picture 2" descr="Futurama Fry Meme - Imgflip">
            <a:extLst>
              <a:ext uri="{FF2B5EF4-FFF2-40B4-BE49-F238E27FC236}">
                <a16:creationId xmlns:a16="http://schemas.microsoft.com/office/drawing/2014/main" id="{BA28A64D-6620-69F2-1D50-27AE06F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81" y="1331088"/>
            <a:ext cx="6328397" cy="48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o prepare for the role, Suriya met with amnesic patients. He observed ...">
            <a:extLst>
              <a:ext uri="{FF2B5EF4-FFF2-40B4-BE49-F238E27FC236}">
                <a16:creationId xmlns:a16="http://schemas.microsoft.com/office/drawing/2014/main" id="{3B9E8B12-BDBE-2988-56AD-44E131E1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7" y="1331088"/>
            <a:ext cx="3640518" cy="48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5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2" name="Picture 4" descr="Feed_forward_Neural_Network.">
            <a:extLst>
              <a:ext uri="{FF2B5EF4-FFF2-40B4-BE49-F238E27FC236}">
                <a16:creationId xmlns:a16="http://schemas.microsoft.com/office/drawing/2014/main" id="{3DF1FB1C-63AB-D3CD-D727-7EB6E6CE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90" y="2543676"/>
            <a:ext cx="11499619" cy="323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C0319-B188-6966-0722-36EAA89B6829}"/>
              </a:ext>
            </a:extLst>
          </p:cNvPr>
          <p:cNvSpPr txBox="1"/>
          <p:nvPr/>
        </p:nvSpPr>
        <p:spPr>
          <a:xfrm>
            <a:off x="346190" y="456202"/>
            <a:ext cx="6136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F6600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sz="3200" dirty="0"/>
              <a:t>Feed Forward Neural Network …</a:t>
            </a:r>
          </a:p>
        </p:txBody>
      </p:sp>
    </p:spTree>
    <p:extLst>
      <p:ext uri="{BB962C8B-B14F-4D97-AF65-F5344CB8AC3E}">
        <p14:creationId xmlns:p14="http://schemas.microsoft.com/office/powerpoint/2010/main" val="2845333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Image Captioning">
            <a:extLst>
              <a:ext uri="{FF2B5EF4-FFF2-40B4-BE49-F238E27FC236}">
                <a16:creationId xmlns:a16="http://schemas.microsoft.com/office/drawing/2014/main" id="{2DA8B973-3363-39AB-79A9-C6D99DA3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721658"/>
            <a:ext cx="6561222" cy="21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LP">
            <a:extLst>
              <a:ext uri="{FF2B5EF4-FFF2-40B4-BE49-F238E27FC236}">
                <a16:creationId xmlns:a16="http://schemas.microsoft.com/office/drawing/2014/main" id="{0EC223F7-7E0E-111C-2541-ED2464EB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4044358"/>
            <a:ext cx="63912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F109487-E265-A8D7-7744-4A7C7C69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01" y="2409903"/>
            <a:ext cx="5697394" cy="228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0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3239A3-FE63-06EB-9961-5E676E2D289A}"/>
              </a:ext>
            </a:extLst>
          </p:cNvPr>
          <p:cNvSpPr txBox="1"/>
          <p:nvPr/>
        </p:nvSpPr>
        <p:spPr>
          <a:xfrm>
            <a:off x="331694" y="436447"/>
            <a:ext cx="3094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FF6600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sz="3200" dirty="0"/>
              <a:t>Types of RNN…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1A494C-73CB-5050-DD2B-1E66BE47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62" y="1412221"/>
            <a:ext cx="2221794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C1359-F073-777C-9394-8EBAFD8FBA23}"/>
              </a:ext>
            </a:extLst>
          </p:cNvPr>
          <p:cNvSpPr txBox="1"/>
          <p:nvPr/>
        </p:nvSpPr>
        <p:spPr>
          <a:xfrm>
            <a:off x="117127" y="5395554"/>
            <a:ext cx="6617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Vanilla Neural Network</a:t>
            </a:r>
            <a:endParaRPr lang="en-US" sz="12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EB3A834-AD5D-B690-4A74-B2AD73FF6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47" y="1657217"/>
            <a:ext cx="3140091" cy="35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A06492-FACB-BF89-E9FE-5D7C995F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00" y="1566504"/>
            <a:ext cx="33528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319AEFA-7280-1862-CF02-561EDDD0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00" y="1851988"/>
            <a:ext cx="2967037" cy="32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nvolutional Neural Network to identify the image of a bird">
            <a:extLst>
              <a:ext uri="{FF2B5EF4-FFF2-40B4-BE49-F238E27FC236}">
                <a16:creationId xmlns:a16="http://schemas.microsoft.com/office/drawing/2014/main" id="{1565C896-D3F2-C0C9-7A6A-49E9B02D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025320"/>
            <a:ext cx="10446388" cy="393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DC30C4-B751-E14F-41AA-0F35BDA1933F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25836-7BB1-628F-FF87-D12EB59C09BA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E77496-EBF9-3AA7-66D3-ABDAA8695CBE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AB0A8-1C8F-855D-AF2C-A4357E278F4A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E85749-3775-F1D5-9E1F-966C594AD3C8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920DCA-8D38-C560-D86E-C90A088961D8}"/>
              </a:ext>
            </a:extLst>
          </p:cNvPr>
          <p:cNvSpPr txBox="1"/>
          <p:nvPr/>
        </p:nvSpPr>
        <p:spPr>
          <a:xfrm>
            <a:off x="826994" y="573727"/>
            <a:ext cx="8415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cap="none" spc="0" dirty="0">
                <a:ln w="0"/>
                <a:solidFill>
                  <a:srgbClr val="FF6600"/>
                </a:solidFill>
              </a:rPr>
              <a:t>EXAMPLE OF CNN CLASSIFICATION</a:t>
            </a:r>
            <a:endParaRPr lang="en-US" sz="3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488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019F8E-6092-F173-20EE-D5FD652BB3BE}"/>
              </a:ext>
            </a:extLst>
          </p:cNvPr>
          <p:cNvSpPr txBox="1"/>
          <p:nvPr/>
        </p:nvSpPr>
        <p:spPr>
          <a:xfrm>
            <a:off x="435376" y="572775"/>
            <a:ext cx="9803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solidFill>
                  <a:srgbClr val="FF6600"/>
                </a:solidFill>
                <a:latin typeface="Roboto" panose="02000000000000000000" pitchFamily="2" charset="0"/>
              </a:rPr>
              <a:t>Two Issues of Standard</a:t>
            </a:r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3200" b="1" dirty="0">
                <a:solidFill>
                  <a:srgbClr val="FF6600"/>
                </a:solidFill>
                <a:latin typeface="Roboto" panose="02000000000000000000" pitchFamily="2" charset="0"/>
              </a:rPr>
              <a:t>RNNs and Solutions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B76160-6A22-42CC-4F10-B96E7838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09725"/>
            <a:ext cx="105918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56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3FD898-31FC-3395-20FD-BE35FA6DEA84}"/>
              </a:ext>
            </a:extLst>
          </p:cNvPr>
          <p:cNvSpPr txBox="1"/>
          <p:nvPr/>
        </p:nvSpPr>
        <p:spPr>
          <a:xfrm>
            <a:off x="739824" y="1273207"/>
            <a:ext cx="9833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“The clouds are in the ______.”</a:t>
            </a:r>
            <a:endParaRPr 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2959F-3D93-8D1A-41C9-0BB26A13E51E}"/>
              </a:ext>
            </a:extLst>
          </p:cNvPr>
          <p:cNvSpPr txBox="1"/>
          <p:nvPr/>
        </p:nvSpPr>
        <p:spPr>
          <a:xfrm>
            <a:off x="829944" y="3344237"/>
            <a:ext cx="10716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“I have been staying in </a:t>
            </a:r>
            <a:r>
              <a:rPr lang="en-US" sz="4800" b="1" i="0" dirty="0" err="1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TamilNadu</a:t>
            </a:r>
            <a:r>
              <a:rPr lang="en-US" sz="4800" b="1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 for the last 10 years…I can speak fluent ______.”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10684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D7D303C-E5C6-AF8C-3FBE-A717396C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042"/>
            <a:ext cx="12192000" cy="65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F6B860-56B4-EC62-D8ED-F1C9D5AB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F8E6CDA-3472-BCC1-74F2-8487939F888D}"/>
              </a:ext>
            </a:extLst>
          </p:cNvPr>
          <p:cNvSpPr txBox="1"/>
          <p:nvPr/>
        </p:nvSpPr>
        <p:spPr>
          <a:xfrm>
            <a:off x="580347" y="413609"/>
            <a:ext cx="6609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rgbClr val="FF6600"/>
                </a:solidFill>
                <a:latin typeface="Roboto" panose="02000000000000000000" pitchFamily="2" charset="0"/>
              </a:rPr>
              <a:t>LSTM’s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07C42A-F052-7D08-C401-F2602B17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55" y="521186"/>
            <a:ext cx="6609346" cy="60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065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1F22E2-E262-8FE6-DF0A-E4E10E0AF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50203"/>
              </p:ext>
            </p:extLst>
          </p:nvPr>
        </p:nvGraphicFramePr>
        <p:xfrm>
          <a:off x="870126" y="666448"/>
          <a:ext cx="10728316" cy="5429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2079">
                  <a:extLst>
                    <a:ext uri="{9D8B030D-6E8A-4147-A177-3AD203B41FA5}">
                      <a16:colId xmlns:a16="http://schemas.microsoft.com/office/drawing/2014/main" val="3162610354"/>
                    </a:ext>
                  </a:extLst>
                </a:gridCol>
                <a:gridCol w="2682079">
                  <a:extLst>
                    <a:ext uri="{9D8B030D-6E8A-4147-A177-3AD203B41FA5}">
                      <a16:colId xmlns:a16="http://schemas.microsoft.com/office/drawing/2014/main" val="174611965"/>
                    </a:ext>
                  </a:extLst>
                </a:gridCol>
                <a:gridCol w="2682079">
                  <a:extLst>
                    <a:ext uri="{9D8B030D-6E8A-4147-A177-3AD203B41FA5}">
                      <a16:colId xmlns:a16="http://schemas.microsoft.com/office/drawing/2014/main" val="907210786"/>
                    </a:ext>
                  </a:extLst>
                </a:gridCol>
                <a:gridCol w="2682079">
                  <a:extLst>
                    <a:ext uri="{9D8B030D-6E8A-4147-A177-3AD203B41FA5}">
                      <a16:colId xmlns:a16="http://schemas.microsoft.com/office/drawing/2014/main" val="1987920024"/>
                    </a:ext>
                  </a:extLst>
                </a:gridCol>
              </a:tblGrid>
              <a:tr h="8806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800" b="1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CNN (Convolutional Neural Network)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RNN (Recurrent Neural Network)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LSTM (Long Short-Term Memory)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3178762780"/>
                  </a:ext>
                </a:extLst>
              </a:tr>
              <a:tr h="8806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Suitable for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Grid-like structured data (e.g., images)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Sequential data (e.g., text, speech)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Sequential data with long-term dependencies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675717325"/>
                  </a:ext>
                </a:extLst>
              </a:tr>
              <a:tr h="1026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Key feature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Convolutional layers for local feature extraction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Recurrent connections for sequential information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Memory cells for capturing long-term dependencies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252905501"/>
                  </a:ext>
                </a:extLst>
              </a:tr>
              <a:tr h="8806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Architecture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Consists of convolutional layers and pooling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Consists of recurrent layers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A specialized type of RNN with LSTM memory cells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231276551"/>
                  </a:ext>
                </a:extLst>
              </a:tr>
              <a:tr h="8806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Information flow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Forward and occasionally backward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Unidirectional or bidirectional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Unidirectional or bidirectional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542711951"/>
                  </a:ext>
                </a:extLst>
              </a:tr>
              <a:tr h="8806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Memory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Limited memory, typically local context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>
                          <a:effectLst/>
                        </a:rPr>
                        <a:t>Hidden state carries past information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Memory cells store past information and gate it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57406359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8E08B2F-F11B-6326-CC52-68475C454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052" y="13061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F33CB20-D295-2A77-6C05-8D7ED232C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106" y="53232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73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08E08B2F-F11B-6326-CC52-68475C454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052" y="13061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B2D413-B1AE-310B-8FD6-02158D0A9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27057"/>
              </p:ext>
            </p:extLst>
          </p:nvPr>
        </p:nvGraphicFramePr>
        <p:xfrm>
          <a:off x="1428390" y="1077501"/>
          <a:ext cx="9335220" cy="3876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3805">
                  <a:extLst>
                    <a:ext uri="{9D8B030D-6E8A-4147-A177-3AD203B41FA5}">
                      <a16:colId xmlns:a16="http://schemas.microsoft.com/office/drawing/2014/main" val="4006974997"/>
                    </a:ext>
                  </a:extLst>
                </a:gridCol>
                <a:gridCol w="2333805">
                  <a:extLst>
                    <a:ext uri="{9D8B030D-6E8A-4147-A177-3AD203B41FA5}">
                      <a16:colId xmlns:a16="http://schemas.microsoft.com/office/drawing/2014/main" val="2831192070"/>
                    </a:ext>
                  </a:extLst>
                </a:gridCol>
                <a:gridCol w="2333805">
                  <a:extLst>
                    <a:ext uri="{9D8B030D-6E8A-4147-A177-3AD203B41FA5}">
                      <a16:colId xmlns:a16="http://schemas.microsoft.com/office/drawing/2014/main" val="3731369982"/>
                    </a:ext>
                  </a:extLst>
                </a:gridCol>
                <a:gridCol w="2333805">
                  <a:extLst>
                    <a:ext uri="{9D8B030D-6E8A-4147-A177-3AD203B41FA5}">
                      <a16:colId xmlns:a16="http://schemas.microsoft.com/office/drawing/2014/main" val="4093890952"/>
                    </a:ext>
                  </a:extLst>
                </a:gridCol>
              </a:tblGrid>
              <a:tr h="1556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Weaknesses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Limited sequential modeling, global context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Difficulty capturing long-term dependencies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Computational complexity, overfitting with small data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2504590790"/>
                  </a:ext>
                </a:extLst>
              </a:tr>
              <a:tr h="23096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Common applications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Image classification, object detection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Sentiment analysis, language modeling, speech recognition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Natural language processing, machine translation</a:t>
                      </a:r>
                      <a:endParaRPr lang="en-US" sz="2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b"/>
                </a:tc>
                <a:extLst>
                  <a:ext uri="{0D108BD9-81ED-4DB2-BD59-A6C34878D82A}">
                    <a16:rowId xmlns:a16="http://schemas.microsoft.com/office/drawing/2014/main" val="1697604756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CF33CB20-D295-2A77-6C05-8D7ED232C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106" y="53232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2991BB1-7815-DD9F-FA07-7A1D56600EEC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A08DD-2BE9-63AA-2724-A0CF2B217FBE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B6D513-9C96-B610-2AAB-7180E5623578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79B30-82D1-B99E-FA40-C8660E325303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EA174F-EE36-9C7A-6FD6-0C2FB41A3085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C2ACDC2-85F1-8BCD-4B36-77359E116D40}"/>
              </a:ext>
            </a:extLst>
          </p:cNvPr>
          <p:cNvSpPr/>
          <p:nvPr/>
        </p:nvSpPr>
        <p:spPr>
          <a:xfrm>
            <a:off x="2578434" y="2105561"/>
            <a:ext cx="703513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0"/>
                <a:solidFill>
                  <a:srgbClr val="FF66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miling Face">
                <a:extLst>
                  <a:ext uri="{FF2B5EF4-FFF2-40B4-BE49-F238E27FC236}">
                    <a16:creationId xmlns:a16="http://schemas.microsoft.com/office/drawing/2014/main" id="{595DBD4B-4564-68AE-F1B4-EA26587972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1617962"/>
                  </p:ext>
                </p:extLst>
              </p:nvPr>
            </p:nvGraphicFramePr>
            <p:xfrm>
              <a:off x="5607882" y="4024016"/>
              <a:ext cx="1102187" cy="11401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02187" cy="1140194"/>
                    </a:xfrm>
                    <a:prstGeom prst="rect">
                      <a:avLst/>
                    </a:prstGeom>
                  </am3d:spPr>
                  <am3d:camera>
                    <am3d:pos x="0" y="0" z="80938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67647" d="1000000"/>
                    <am3d:preTrans dx="0" dy="-2" dz="11535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003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miling Face">
                <a:extLst>
                  <a:ext uri="{FF2B5EF4-FFF2-40B4-BE49-F238E27FC236}">
                    <a16:creationId xmlns:a16="http://schemas.microsoft.com/office/drawing/2014/main" id="{595DBD4B-4564-68AE-F1B4-EA2658797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7882" y="4024016"/>
                <a:ext cx="1102187" cy="114019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A3CB999-2E38-2DE9-189D-7FCD8996FF42}"/>
              </a:ext>
            </a:extLst>
          </p:cNvPr>
          <p:cNvSpPr/>
          <p:nvPr/>
        </p:nvSpPr>
        <p:spPr>
          <a:xfrm>
            <a:off x="4468447" y="5549742"/>
            <a:ext cx="3381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Queries???</a:t>
            </a:r>
          </a:p>
        </p:txBody>
      </p:sp>
    </p:spTree>
    <p:extLst>
      <p:ext uri="{BB962C8B-B14F-4D97-AF65-F5344CB8AC3E}">
        <p14:creationId xmlns:p14="http://schemas.microsoft.com/office/powerpoint/2010/main" val="146277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529BA82-F619-0409-9454-AF601A50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4" y="2194229"/>
            <a:ext cx="10825663" cy="31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1963A7-C6F4-5F53-87B0-7F3C065C23F3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6815DE-D39A-4D1B-E4AC-BA185DD813EA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BDA266-785B-875D-BA81-5C53A9FC269D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1EFD64-76C8-2B69-6014-093DB7EF84C8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72329-2AFD-E194-0B15-16A7461CA9E3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BCE090-AACC-E877-FF13-0B8D06F8C484}"/>
              </a:ext>
            </a:extLst>
          </p:cNvPr>
          <p:cNvSpPr txBox="1"/>
          <p:nvPr/>
        </p:nvSpPr>
        <p:spPr>
          <a:xfrm>
            <a:off x="970429" y="981714"/>
            <a:ext cx="6602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cap="none" spc="0" dirty="0">
                <a:ln w="0"/>
                <a:solidFill>
                  <a:srgbClr val="FF6600"/>
                </a:solidFill>
              </a:rPr>
              <a:t>SINGLE CHANNEL</a:t>
            </a:r>
            <a:endParaRPr lang="en-US" sz="3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2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1963A7-C6F4-5F53-87B0-7F3C065C23F3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6815DE-D39A-4D1B-E4AC-BA185DD813EA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BDA266-785B-875D-BA81-5C53A9FC269D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1EFD64-76C8-2B69-6014-093DB7EF84C8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72329-2AFD-E194-0B15-16A7461CA9E3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530" name="Picture 2" descr="Image channel description">
            <a:extLst>
              <a:ext uri="{FF2B5EF4-FFF2-40B4-BE49-F238E27FC236}">
                <a16:creationId xmlns:a16="http://schemas.microsoft.com/office/drawing/2014/main" id="{DCEA5261-517F-CE6C-CE48-2DB0B8D3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439" y="1523584"/>
            <a:ext cx="9357852" cy="47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89E94A-63C5-1411-8C9C-7FBC9AE72532}"/>
              </a:ext>
            </a:extLst>
          </p:cNvPr>
          <p:cNvSpPr txBox="1"/>
          <p:nvPr/>
        </p:nvSpPr>
        <p:spPr>
          <a:xfrm>
            <a:off x="1499346" y="560482"/>
            <a:ext cx="6602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0"/>
                <a:solidFill>
                  <a:srgbClr val="FF6600"/>
                </a:solidFill>
              </a:rPr>
              <a:t>THREE </a:t>
            </a:r>
            <a:r>
              <a:rPr lang="en-US" sz="2800" b="1" cap="none" spc="0" dirty="0">
                <a:ln w="0"/>
                <a:solidFill>
                  <a:srgbClr val="FF6600"/>
                </a:solidFill>
              </a:rPr>
              <a:t>CHANNEL </a:t>
            </a:r>
            <a:r>
              <a:rPr lang="en-US" sz="2800" b="1" cap="none" spc="0" dirty="0">
                <a:ln w="0"/>
                <a:solidFill>
                  <a:schemeClr val="tx1"/>
                </a:solidFill>
              </a:rPr>
              <a:t>-</a:t>
            </a:r>
            <a:r>
              <a:rPr lang="en-US" sz="2800" b="1" cap="none" spc="0" dirty="0">
                <a:ln w="0"/>
                <a:solidFill>
                  <a:srgbClr val="FF0000"/>
                </a:solidFill>
              </a:rPr>
              <a:t>R</a:t>
            </a:r>
            <a:r>
              <a:rPr lang="en-US" sz="2800" b="1" cap="none" spc="0" dirty="0">
                <a:ln w="0"/>
                <a:solidFill>
                  <a:srgbClr val="00B050"/>
                </a:solidFill>
              </a:rPr>
              <a:t>G</a:t>
            </a:r>
            <a:r>
              <a:rPr lang="en-US" sz="2800" b="1" cap="none" spc="0" dirty="0">
                <a:ln w="0"/>
                <a:solidFill>
                  <a:srgbClr val="00B0F0"/>
                </a:solidFill>
              </a:rPr>
              <a:t>B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4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1963A7-C6F4-5F53-87B0-7F3C065C23F3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6815DE-D39A-4D1B-E4AC-BA185DD813EA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BDA266-785B-875D-BA81-5C53A9FC269D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1EFD64-76C8-2B69-6014-093DB7EF84C8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72329-2AFD-E194-0B15-16A7461CA9E3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554" name="Picture 2" descr="apple channel">
            <a:extLst>
              <a:ext uri="{FF2B5EF4-FFF2-40B4-BE49-F238E27FC236}">
                <a16:creationId xmlns:a16="http://schemas.microsoft.com/office/drawing/2014/main" id="{AB7FD9B5-164F-D5FE-53D6-D0D915620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54" y="1019329"/>
            <a:ext cx="7856127" cy="52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38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3F81E-874E-D6FC-06D3-DE3F0722F627}"/>
              </a:ext>
            </a:extLst>
          </p:cNvPr>
          <p:cNvSpPr txBox="1"/>
          <p:nvPr/>
        </p:nvSpPr>
        <p:spPr>
          <a:xfrm>
            <a:off x="994611" y="6231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FF6600"/>
                </a:solidFill>
                <a:effectLst/>
                <a:latin typeface="Roboto" panose="02000000000000000000" pitchFamily="2" charset="0"/>
              </a:rPr>
              <a:t>How Does CNN Recognize Images?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B96EC2-A612-F5B7-3D25-4E8103F4C65E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36EE1E-AB29-D3ED-1BC5-F8B9AF44591A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2CC595-3135-9E0A-5041-ABFC49665C99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F8B082-A9FE-4261-FF35-2EBC292D42F8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4995BA-BA27-7E1F-FC85-F0800541496D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CD9C0D-F108-8DB1-A972-DC02E050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99" y="2659316"/>
            <a:ext cx="5381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aptop">
                <a:extLst>
                  <a:ext uri="{FF2B5EF4-FFF2-40B4-BE49-F238E27FC236}">
                    <a16:creationId xmlns:a16="http://schemas.microsoft.com/office/drawing/2014/main" id="{33A497C2-83DC-485F-FCB1-374887427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1285077"/>
                  </p:ext>
                </p:extLst>
              </p:nvPr>
            </p:nvGraphicFramePr>
            <p:xfrm>
              <a:off x="7384930" y="1649011"/>
              <a:ext cx="4256842" cy="36107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56842" cy="3610703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768393" ay="174625" az="396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aptop">
                <a:extLst>
                  <a:ext uri="{FF2B5EF4-FFF2-40B4-BE49-F238E27FC236}">
                    <a16:creationId xmlns:a16="http://schemas.microsoft.com/office/drawing/2014/main" id="{33A497C2-83DC-485F-FCB1-374887427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4930" y="1649011"/>
                <a:ext cx="4256842" cy="361070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7A8138C1-89BE-83BB-C903-D57CCC695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3556" r="61233" b="33995"/>
          <a:stretch/>
        </p:blipFill>
        <p:spPr bwMode="auto">
          <a:xfrm>
            <a:off x="8793586" y="2503650"/>
            <a:ext cx="1361066" cy="134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6C8FF3-BF3F-38A0-B2B3-1A7FC3840A30}"/>
              </a:ext>
            </a:extLst>
          </p:cNvPr>
          <p:cNvSpPr txBox="1"/>
          <p:nvPr/>
        </p:nvSpPr>
        <p:spPr>
          <a:xfrm>
            <a:off x="2599764" y="5736034"/>
            <a:ext cx="846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Have you noticed what happens behind the computer ??? </a:t>
            </a:r>
          </a:p>
        </p:txBody>
      </p:sp>
    </p:spTree>
    <p:extLst>
      <p:ext uri="{BB962C8B-B14F-4D97-AF65-F5344CB8AC3E}">
        <p14:creationId xmlns:p14="http://schemas.microsoft.com/office/powerpoint/2010/main" val="328069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88144E-AE05-FBFA-FA07-FEB0D8AC73AB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6307B4-F544-9D20-3E67-8B4351CCA7A1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85D182-4AAB-D3E9-C84F-ADC43CAD7B9A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1D470-A197-08E6-C640-979BF42DEE68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017BB0-14B5-DDE4-5ABF-A3A7BBCE7BE9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1BF871F-2D9C-2266-80A6-9FED767B5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4" y="2223837"/>
            <a:ext cx="10405095" cy="36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371C1-8E6C-048E-27C6-9BBB79D15191}"/>
              </a:ext>
            </a:extLst>
          </p:cNvPr>
          <p:cNvSpPr txBox="1"/>
          <p:nvPr/>
        </p:nvSpPr>
        <p:spPr>
          <a:xfrm>
            <a:off x="1828801" y="6222014"/>
            <a:ext cx="9272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As you can see from the above diagram, only those values are lit that have a value of 1.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B810D8-FF1C-5240-FA4C-D244A58F413D}"/>
              </a:ext>
            </a:extLst>
          </p:cNvPr>
          <p:cNvSpPr/>
          <p:nvPr/>
        </p:nvSpPr>
        <p:spPr>
          <a:xfrm>
            <a:off x="1101103" y="710554"/>
            <a:ext cx="5437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6600"/>
                </a:solidFill>
              </a:rPr>
              <a:t>a</a:t>
            </a:r>
            <a:r>
              <a:rPr lang="en-US" sz="5400" b="0" cap="none" spc="0" dirty="0">
                <a:ln w="0"/>
                <a:solidFill>
                  <a:srgbClr val="FF6600"/>
                </a:solidFill>
              </a:rPr>
              <a:t>nother </a:t>
            </a:r>
            <a:r>
              <a:rPr lang="en-US" sz="5400" dirty="0">
                <a:ln w="0"/>
                <a:solidFill>
                  <a:srgbClr val="FF6600"/>
                </a:solidFill>
              </a:rPr>
              <a:t>e</a:t>
            </a:r>
            <a:r>
              <a:rPr lang="en-US" sz="5400" b="0" cap="none" spc="0" dirty="0">
                <a:ln w="0"/>
                <a:solidFill>
                  <a:srgbClr val="FF6600"/>
                </a:solidFill>
              </a:rPr>
              <a:t>xample…</a:t>
            </a:r>
          </a:p>
        </p:txBody>
      </p:sp>
    </p:spTree>
    <p:extLst>
      <p:ext uri="{BB962C8B-B14F-4D97-AF65-F5344CB8AC3E}">
        <p14:creationId xmlns:p14="http://schemas.microsoft.com/office/powerpoint/2010/main" val="14528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BDB0CB-77D2-49D7-5213-A6793C6D0D85}"/>
              </a:ext>
            </a:extLst>
          </p:cNvPr>
          <p:cNvGrpSpPr/>
          <p:nvPr/>
        </p:nvGrpSpPr>
        <p:grpSpPr>
          <a:xfrm>
            <a:off x="0" y="-4481"/>
            <a:ext cx="13196048" cy="129988"/>
            <a:chOff x="0" y="-4482"/>
            <a:chExt cx="13196048" cy="2375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D8BFC4-15C6-7242-B78B-7B2BECFB8626}"/>
                </a:ext>
              </a:extLst>
            </p:cNvPr>
            <p:cNvSpPr/>
            <p:nvPr/>
          </p:nvSpPr>
          <p:spPr>
            <a:xfrm>
              <a:off x="0" y="0"/>
              <a:ext cx="3299012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08ABA3-D731-1830-F3EC-50B126709AB0}"/>
                </a:ext>
              </a:extLst>
            </p:cNvPr>
            <p:cNvSpPr/>
            <p:nvPr/>
          </p:nvSpPr>
          <p:spPr>
            <a:xfrm>
              <a:off x="3299012" y="-4482"/>
              <a:ext cx="3299012" cy="233082"/>
            </a:xfrm>
            <a:prstGeom prst="rec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9E17FC-CFA7-ED2B-4D31-7A94447B40AB}"/>
                </a:ext>
              </a:extLst>
            </p:cNvPr>
            <p:cNvSpPr/>
            <p:nvPr/>
          </p:nvSpPr>
          <p:spPr>
            <a:xfrm>
              <a:off x="6598024" y="0"/>
              <a:ext cx="3299012" cy="23308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1380F6-68C4-9421-E5B7-E23647CB0346}"/>
                </a:ext>
              </a:extLst>
            </p:cNvPr>
            <p:cNvSpPr/>
            <p:nvPr/>
          </p:nvSpPr>
          <p:spPr>
            <a:xfrm>
              <a:off x="9897036" y="-4482"/>
              <a:ext cx="3299012" cy="23308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EB8D9EF2-E475-7BC6-3753-A6FE97256881}"/>
              </a:ext>
            </a:extLst>
          </p:cNvPr>
          <p:cNvSpPr/>
          <p:nvPr/>
        </p:nvSpPr>
        <p:spPr>
          <a:xfrm>
            <a:off x="5122308" y="2917352"/>
            <a:ext cx="1777614" cy="163830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AD87E-23D7-840E-95B4-3817D77A0003}"/>
              </a:ext>
            </a:extLst>
          </p:cNvPr>
          <p:cNvSpPr txBox="1"/>
          <p:nvPr/>
        </p:nvSpPr>
        <p:spPr>
          <a:xfrm>
            <a:off x="5424207" y="3403364"/>
            <a:ext cx="1173817" cy="707886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F7C46F-79CC-5ACC-00BE-97408E33EB32}"/>
              </a:ext>
            </a:extLst>
          </p:cNvPr>
          <p:cNvSpPr/>
          <p:nvPr/>
        </p:nvSpPr>
        <p:spPr>
          <a:xfrm>
            <a:off x="6433044" y="2745217"/>
            <a:ext cx="329959" cy="339213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92ABD5-A01D-8C58-4045-842D3C053E1F}"/>
              </a:ext>
            </a:extLst>
          </p:cNvPr>
          <p:cNvSpPr/>
          <p:nvPr/>
        </p:nvSpPr>
        <p:spPr>
          <a:xfrm>
            <a:off x="5259227" y="2738601"/>
            <a:ext cx="329959" cy="3392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3B32E-3D9C-5A37-7C3B-627454B6A20D}"/>
              </a:ext>
            </a:extLst>
          </p:cNvPr>
          <p:cNvSpPr/>
          <p:nvPr/>
        </p:nvSpPr>
        <p:spPr>
          <a:xfrm>
            <a:off x="5261974" y="4395328"/>
            <a:ext cx="329959" cy="3392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C705A0-9126-01C1-5308-585E764D528C}"/>
              </a:ext>
            </a:extLst>
          </p:cNvPr>
          <p:cNvSpPr/>
          <p:nvPr/>
        </p:nvSpPr>
        <p:spPr>
          <a:xfrm>
            <a:off x="6433044" y="4364551"/>
            <a:ext cx="329959" cy="339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826692-4B2B-02D6-AFA2-FB838ACE7EB6}"/>
              </a:ext>
            </a:extLst>
          </p:cNvPr>
          <p:cNvCxnSpPr>
            <a:cxnSpLocks/>
          </p:cNvCxnSpPr>
          <p:nvPr/>
        </p:nvCxnSpPr>
        <p:spPr>
          <a:xfrm rot="10800000">
            <a:off x="3552574" y="2086036"/>
            <a:ext cx="1856253" cy="833842"/>
          </a:xfrm>
          <a:prstGeom prst="bentConnector3">
            <a:avLst>
              <a:gd name="adj1" fmla="val 50000"/>
            </a:avLst>
          </a:prstGeom>
          <a:ln w="19050">
            <a:solidFill>
              <a:srgbClr val="FFDA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72451E7-4B00-71C8-6807-3C3114E3181C}"/>
              </a:ext>
            </a:extLst>
          </p:cNvPr>
          <p:cNvCxnSpPr>
            <a:cxnSpLocks/>
          </p:cNvCxnSpPr>
          <p:nvPr/>
        </p:nvCxnSpPr>
        <p:spPr>
          <a:xfrm flipV="1">
            <a:off x="6625226" y="2086036"/>
            <a:ext cx="1963270" cy="82878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C86FA4C-DC4F-693C-E761-C8B003B31408}"/>
              </a:ext>
            </a:extLst>
          </p:cNvPr>
          <p:cNvCxnSpPr>
            <a:cxnSpLocks/>
          </p:cNvCxnSpPr>
          <p:nvPr/>
        </p:nvCxnSpPr>
        <p:spPr>
          <a:xfrm>
            <a:off x="6598023" y="4510347"/>
            <a:ext cx="2225686" cy="101282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ADA31C4-2DEE-4330-553F-294B7D2A28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5979" y="4564934"/>
            <a:ext cx="1622848" cy="975978"/>
          </a:xfrm>
          <a:prstGeom prst="bentConnector3">
            <a:avLst>
              <a:gd name="adj1" fmla="val 50000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D4963C5-86A5-C8BE-4B53-6A0F01D8CC4B}"/>
              </a:ext>
            </a:extLst>
          </p:cNvPr>
          <p:cNvSpPr/>
          <p:nvPr/>
        </p:nvSpPr>
        <p:spPr>
          <a:xfrm>
            <a:off x="8601537" y="1823530"/>
            <a:ext cx="322422" cy="5199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4634A3-CB4C-966E-574A-F0382D76AD27}"/>
              </a:ext>
            </a:extLst>
          </p:cNvPr>
          <p:cNvSpPr/>
          <p:nvPr/>
        </p:nvSpPr>
        <p:spPr>
          <a:xfrm>
            <a:off x="8923959" y="1823530"/>
            <a:ext cx="2120558" cy="51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ReLU</a:t>
            </a:r>
            <a:r>
              <a:rPr lang="en-US" b="1" dirty="0">
                <a:solidFill>
                  <a:schemeClr val="tx1"/>
                </a:solidFill>
              </a:rPr>
              <a:t> Layer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0F3615-C20C-E9FD-47AB-B71C5ABE34AA}"/>
              </a:ext>
            </a:extLst>
          </p:cNvPr>
          <p:cNvSpPr/>
          <p:nvPr/>
        </p:nvSpPr>
        <p:spPr>
          <a:xfrm>
            <a:off x="8823709" y="5280935"/>
            <a:ext cx="322422" cy="5199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9E941B-7D5C-48D8-5BB1-E0FDFA092CF1}"/>
              </a:ext>
            </a:extLst>
          </p:cNvPr>
          <p:cNvSpPr/>
          <p:nvPr/>
        </p:nvSpPr>
        <p:spPr>
          <a:xfrm>
            <a:off x="9146131" y="5280935"/>
            <a:ext cx="2120558" cy="51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Pooling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76C3C5-CCCD-31F0-EA4E-A5EB4210F2F3}"/>
              </a:ext>
            </a:extLst>
          </p:cNvPr>
          <p:cNvSpPr/>
          <p:nvPr/>
        </p:nvSpPr>
        <p:spPr>
          <a:xfrm>
            <a:off x="3463556" y="5263194"/>
            <a:ext cx="322422" cy="5199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9D8686-A750-73CB-F7D5-C93F6F1B04FC}"/>
              </a:ext>
            </a:extLst>
          </p:cNvPr>
          <p:cNvSpPr/>
          <p:nvPr/>
        </p:nvSpPr>
        <p:spPr>
          <a:xfrm>
            <a:off x="1114791" y="5263194"/>
            <a:ext cx="2353962" cy="51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Fully Connected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A19489-1878-5AAE-BACC-3D37B137E150}"/>
              </a:ext>
            </a:extLst>
          </p:cNvPr>
          <p:cNvSpPr/>
          <p:nvPr/>
        </p:nvSpPr>
        <p:spPr>
          <a:xfrm>
            <a:off x="3230152" y="1826058"/>
            <a:ext cx="322422" cy="519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CE279F-92E5-F553-B657-205BB180FDE8}"/>
              </a:ext>
            </a:extLst>
          </p:cNvPr>
          <p:cNvSpPr/>
          <p:nvPr/>
        </p:nvSpPr>
        <p:spPr>
          <a:xfrm>
            <a:off x="1114791" y="1826058"/>
            <a:ext cx="2120558" cy="519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Convolution Layer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D628F-0F0A-8F18-CC91-5804AF144442}"/>
              </a:ext>
            </a:extLst>
          </p:cNvPr>
          <p:cNvSpPr txBox="1"/>
          <p:nvPr/>
        </p:nvSpPr>
        <p:spPr>
          <a:xfrm>
            <a:off x="969668" y="527738"/>
            <a:ext cx="9014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FF6600"/>
                </a:solidFill>
                <a:effectLst/>
                <a:latin typeface="Roboto" panose="02000000000000000000" pitchFamily="2" charset="0"/>
              </a:rPr>
              <a:t>Layers in a Convolutional Neural Network…</a:t>
            </a:r>
          </a:p>
        </p:txBody>
      </p:sp>
    </p:spTree>
    <p:extLst>
      <p:ext uri="{BB962C8B-B14F-4D97-AF65-F5344CB8AC3E}">
        <p14:creationId xmlns:p14="http://schemas.microsoft.com/office/powerpoint/2010/main" val="226718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397</Words>
  <Application>Microsoft Office PowerPoint</Application>
  <PresentationFormat>Widescreen</PresentationFormat>
  <Paragraphs>81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Microsoft Himalaya</vt:lpstr>
      <vt:lpstr>Roboto</vt:lpstr>
      <vt:lpstr>sohne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Karmukilan D.K</dc:creator>
  <cp:lastModifiedBy>Karmukilan D.K</cp:lastModifiedBy>
  <cp:revision>11</cp:revision>
  <dcterms:created xsi:type="dcterms:W3CDTF">2023-06-26T09:59:54Z</dcterms:created>
  <dcterms:modified xsi:type="dcterms:W3CDTF">2023-06-30T17:04:18Z</dcterms:modified>
</cp:coreProperties>
</file>